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9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942"/>
    <a:srgbClr val="FF7E79"/>
    <a:srgbClr val="FFD4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22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918D-BBFB-4B48-8271-28671E1A7E58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6A86A-7E4A-3C48-B2A1-2DF2756BB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8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Although we won’t discuss how to do this level of machine learning, we will discuss how to learn from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https://calpolystat2.shinyapps.io/3d_regression/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2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https://calpolystat2.shinyapps.io/3d_regression/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https://calpolystat2.shinyapps.io/3d_regression/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https://calpolystat2.shinyapps.io/3d_regression/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https://calpolystat2.shinyapps.io/3d_regression/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9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0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9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3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1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0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7E79">
                <a:alpha val="90000"/>
              </a:srgbClr>
            </a:gs>
            <a:gs pos="99000">
              <a:schemeClr val="accent4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DC49-C670-974F-B190-E41673B9A07F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UQ-DdSDo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n4nRCC9Tw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E724-95E2-8749-B530-6B15BA06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208" y="643169"/>
            <a:ext cx="10543505" cy="3669751"/>
          </a:xfrm>
        </p:spPr>
        <p:txBody>
          <a:bodyPr>
            <a:normAutofit/>
          </a:bodyPr>
          <a:lstStyle/>
          <a:p>
            <a:pPr algn="l"/>
            <a:r>
              <a:rPr lang="en-US" sz="1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this class about?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75D46-614D-1D43-AB4C-A52F2DD90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8" y="5611143"/>
            <a:ext cx="9144000" cy="918446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Tyson S. Barrett, PhD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41E99-4881-F44A-9897-362E11FC5A26}"/>
              </a:ext>
            </a:extLst>
          </p:cNvPr>
          <p:cNvSpPr/>
          <p:nvPr/>
        </p:nvSpPr>
        <p:spPr>
          <a:xfrm>
            <a:off x="970208" y="643169"/>
            <a:ext cx="36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 7610 – 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109949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to the class!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B4B99-D2FA-B94C-9D19-4227B3F1C0B9}"/>
              </a:ext>
            </a:extLst>
          </p:cNvPr>
          <p:cNvSpPr txBox="1"/>
          <p:nvPr/>
        </p:nvSpPr>
        <p:spPr>
          <a:xfrm>
            <a:off x="1127125" y="2905669"/>
            <a:ext cx="3530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AI</a:t>
            </a:r>
            <a:endParaRPr lang="en-US" sz="60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D1680-E20F-CA42-998B-5DAA066D1826}"/>
              </a:ext>
            </a:extLst>
          </p:cNvPr>
          <p:cNvSpPr txBox="1"/>
          <p:nvPr/>
        </p:nvSpPr>
        <p:spPr>
          <a:xfrm>
            <a:off x="838200" y="1999244"/>
            <a:ext cx="950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class is about learning from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ECE0F-8CCC-BA4A-B2E8-098A106783D5}"/>
              </a:ext>
            </a:extLst>
          </p:cNvPr>
          <p:cNvSpPr txBox="1"/>
          <p:nvPr/>
        </p:nvSpPr>
        <p:spPr>
          <a:xfrm>
            <a:off x="1127125" y="4155640"/>
            <a:ext cx="9463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Learning to Walk</a:t>
            </a:r>
            <a:endParaRPr lang="en-US" sz="60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2ADAD-126E-6B4E-AC94-051C10474DE1}"/>
              </a:ext>
            </a:extLst>
          </p:cNvPr>
          <p:cNvSpPr txBox="1"/>
          <p:nvPr/>
        </p:nvSpPr>
        <p:spPr>
          <a:xfrm>
            <a:off x="838200" y="5616843"/>
            <a:ext cx="10148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really this type of learning though...</a:t>
            </a:r>
          </a:p>
        </p:txBody>
      </p:sp>
    </p:spTree>
    <p:extLst>
      <p:ext uri="{BB962C8B-B14F-4D97-AF65-F5344CB8AC3E}">
        <p14:creationId xmlns:p14="http://schemas.microsoft.com/office/powerpoint/2010/main" val="134965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895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I mean by learning from data?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D4706-9392-6F4B-9590-74C207BE6E7A}"/>
              </a:ext>
            </a:extLst>
          </p:cNvPr>
          <p:cNvSpPr txBox="1"/>
          <p:nvPr/>
        </p:nvSpPr>
        <p:spPr>
          <a:xfrm>
            <a:off x="838200" y="2550424"/>
            <a:ext cx="10379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going to discuss how to use </a:t>
            </a:r>
            <a:r>
              <a:rPr lang="en-US" sz="3200" b="1" dirty="0">
                <a:solidFill>
                  <a:srgbClr val="D849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models (regression)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understand relationships in data and how this may generalize to the population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you learned in EDUC 6600 applies here, but we will extend it (and hopefully simplify it somewhat)</a:t>
            </a:r>
          </a:p>
        </p:txBody>
      </p:sp>
    </p:spTree>
    <p:extLst>
      <p:ext uri="{BB962C8B-B14F-4D97-AF65-F5344CB8AC3E}">
        <p14:creationId xmlns:p14="http://schemas.microsoft.com/office/powerpoint/2010/main" val="91500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895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Regression to 6600 stuff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97719-F090-1940-BF7B-0F2AE32F5007}"/>
              </a:ext>
            </a:extLst>
          </p:cNvPr>
          <p:cNvSpPr txBox="1"/>
          <p:nvPr/>
        </p:nvSpPr>
        <p:spPr>
          <a:xfrm>
            <a:off x="811085" y="2138621"/>
            <a:ext cx="923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T-tests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C0D72-5813-2A4E-84A6-AD289218C696}"/>
              </a:ext>
            </a:extLst>
          </p:cNvPr>
          <p:cNvSpPr txBox="1"/>
          <p:nvPr/>
        </p:nvSpPr>
        <p:spPr>
          <a:xfrm>
            <a:off x="556404" y="3342106"/>
            <a:ext cx="45881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	Two Sample t-test</a:t>
            </a:r>
          </a:p>
          <a:p>
            <a:endParaRPr lang="en-US" sz="1400" dirty="0">
              <a:solidFill>
                <a:schemeClr val="accent5">
                  <a:lumMod val="50000"/>
                </a:schemeClr>
              </a:solidFill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data:  y by group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t = -6.6051,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df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= 98, p-value = 2.068e-09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95 percent confidence interval: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-2.000130 -1.075936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sample estimates: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mean in group 0 mean in group 1 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-0.7976132       0.7404197 </a:t>
            </a:r>
          </a:p>
          <a:p>
            <a:endParaRPr lang="en-US" sz="1400" dirty="0">
              <a:solidFill>
                <a:schemeClr val="accent5">
                  <a:lumMod val="50000"/>
                </a:schemeClr>
              </a:solidFill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2A907-A552-874E-BB7B-2E74C0D7EF42}"/>
              </a:ext>
            </a:extLst>
          </p:cNvPr>
          <p:cNvSpPr/>
          <p:nvPr/>
        </p:nvSpPr>
        <p:spPr>
          <a:xfrm>
            <a:off x="5764529" y="3342105"/>
            <a:ext cx="66522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sz="1400" dirty="0">
                <a:solidFill>
                  <a:srgbClr val="C0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Estimate Std. Error t value </a:t>
            </a:r>
            <a:r>
              <a:rPr lang="en-US" sz="1400" dirty="0" err="1">
                <a:solidFill>
                  <a:srgbClr val="C0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sz="1400" dirty="0">
                <a:solidFill>
                  <a:srgbClr val="C0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(&gt;|t|)    </a:t>
            </a:r>
          </a:p>
          <a:p>
            <a:r>
              <a:rPr lang="en-US" sz="1400" dirty="0">
                <a:solidFill>
                  <a:srgbClr val="C0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(Intercept)  -0.7976     0.1562  -5.106 1.62e-06 ***</a:t>
            </a:r>
          </a:p>
          <a:p>
            <a:r>
              <a:rPr lang="en-US" sz="1400" dirty="0">
                <a:solidFill>
                  <a:srgbClr val="C0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group         1.5380     0.2329   6.605 2.07e-09 ***</a:t>
            </a:r>
          </a:p>
          <a:p>
            <a:r>
              <a:rPr lang="en-US" sz="1400" dirty="0">
                <a:solidFill>
                  <a:srgbClr val="C0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---</a:t>
            </a:r>
          </a:p>
          <a:p>
            <a:endParaRPr lang="en-US" sz="1400" dirty="0">
              <a:solidFill>
                <a:srgbClr val="C00000"/>
              </a:solidFill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Residual standard error: 1.158 on 98 degrees of freedom</a:t>
            </a:r>
          </a:p>
          <a:p>
            <a:r>
              <a:rPr lang="en-US" sz="1400" dirty="0">
                <a:solidFill>
                  <a:srgbClr val="C0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Multiple R-squared:  0.308,	Adjusted R-squared:  0.301 </a:t>
            </a:r>
          </a:p>
          <a:p>
            <a:r>
              <a:rPr lang="en-US" sz="1400" dirty="0">
                <a:solidFill>
                  <a:srgbClr val="C0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F-statistic: 43.63 on 1 and 98 DF,  p-value: 2.068e-09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5756CD-B603-AA43-8873-5B40EBF876EF}"/>
              </a:ext>
            </a:extLst>
          </p:cNvPr>
          <p:cNvGrpSpPr/>
          <p:nvPr/>
        </p:nvGrpSpPr>
        <p:grpSpPr>
          <a:xfrm>
            <a:off x="989622" y="3959956"/>
            <a:ext cx="7037070" cy="1404952"/>
            <a:chOff x="894373" y="4886231"/>
            <a:chExt cx="7037070" cy="14049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CCDAE4-1655-C649-8E02-217D80735987}"/>
                </a:ext>
              </a:extLst>
            </p:cNvPr>
            <p:cNvSpPr/>
            <p:nvPr/>
          </p:nvSpPr>
          <p:spPr>
            <a:xfrm>
              <a:off x="7178040" y="4886231"/>
              <a:ext cx="753403" cy="365760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E511D8-A1E7-D541-8AE5-504BB2EE8760}"/>
                </a:ext>
              </a:extLst>
            </p:cNvPr>
            <p:cNvSpPr/>
            <p:nvPr/>
          </p:nvSpPr>
          <p:spPr>
            <a:xfrm>
              <a:off x="894373" y="5925423"/>
              <a:ext cx="3140417" cy="365760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CB46582-172E-034C-B684-962739270967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4034790" y="5074920"/>
              <a:ext cx="3143250" cy="1033383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95D05B-0039-544D-85D6-752004FA5B23}"/>
              </a:ext>
            </a:extLst>
          </p:cNvPr>
          <p:cNvGrpSpPr/>
          <p:nvPr/>
        </p:nvGrpSpPr>
        <p:grpSpPr>
          <a:xfrm>
            <a:off x="3970019" y="3931475"/>
            <a:ext cx="7140516" cy="365760"/>
            <a:chOff x="3874770" y="4857750"/>
            <a:chExt cx="7140516" cy="3657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67EB99-AE78-504D-BBF6-77647D68BFA7}"/>
                </a:ext>
              </a:extLst>
            </p:cNvPr>
            <p:cNvSpPr/>
            <p:nvPr/>
          </p:nvSpPr>
          <p:spPr>
            <a:xfrm>
              <a:off x="3874770" y="4857750"/>
              <a:ext cx="1174500" cy="36576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504922-BEDB-424A-A29D-920DA00D9BE0}"/>
                </a:ext>
              </a:extLst>
            </p:cNvPr>
            <p:cNvSpPr/>
            <p:nvPr/>
          </p:nvSpPr>
          <p:spPr>
            <a:xfrm>
              <a:off x="9951276" y="4857750"/>
              <a:ext cx="1064010" cy="36576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3FB89EA8-75B4-1A43-B2EF-9FCE29824D4B}"/>
                </a:ext>
              </a:extLst>
            </p:cNvPr>
            <p:cNvCxnSpPr>
              <a:stCxn id="12" idx="3"/>
              <a:endCxn id="13" idx="0"/>
            </p:cNvCxnSpPr>
            <p:nvPr/>
          </p:nvCxnSpPr>
          <p:spPr>
            <a:xfrm flipV="1">
              <a:off x="5049270" y="4857750"/>
              <a:ext cx="5434011" cy="182880"/>
            </a:xfrm>
            <a:prstGeom prst="bentConnector4">
              <a:avLst>
                <a:gd name="adj1" fmla="val 8926"/>
                <a:gd name="adj2" fmla="val 500000"/>
              </a:avLst>
            </a:prstGeom>
            <a:ln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E5D08E-13DC-7F48-A62D-52525E517EBC}"/>
              </a:ext>
            </a:extLst>
          </p:cNvPr>
          <p:cNvGrpSpPr/>
          <p:nvPr/>
        </p:nvGrpSpPr>
        <p:grpSpPr>
          <a:xfrm>
            <a:off x="1089659" y="3931475"/>
            <a:ext cx="8956866" cy="365760"/>
            <a:chOff x="994410" y="4857750"/>
            <a:chExt cx="8956866" cy="3657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CC81ED-5307-B244-B078-E9A13A666F7B}"/>
                </a:ext>
              </a:extLst>
            </p:cNvPr>
            <p:cNvSpPr/>
            <p:nvPr/>
          </p:nvSpPr>
          <p:spPr>
            <a:xfrm>
              <a:off x="994410" y="4914712"/>
              <a:ext cx="857250" cy="308798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BE7282-45D2-0C42-82C9-256835214F6D}"/>
                </a:ext>
              </a:extLst>
            </p:cNvPr>
            <p:cNvSpPr/>
            <p:nvPr/>
          </p:nvSpPr>
          <p:spPr>
            <a:xfrm>
              <a:off x="9242173" y="4857750"/>
              <a:ext cx="709103" cy="365760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AFA55CD4-C951-694D-88A3-C72D11FAF873}"/>
                </a:ext>
              </a:extLst>
            </p:cNvPr>
            <p:cNvCxnSpPr>
              <a:cxnSpLocks/>
              <a:stCxn id="16" idx="3"/>
              <a:endCxn id="17" idx="0"/>
            </p:cNvCxnSpPr>
            <p:nvPr/>
          </p:nvCxnSpPr>
          <p:spPr>
            <a:xfrm flipV="1">
              <a:off x="1851660" y="4857750"/>
              <a:ext cx="7745065" cy="211361"/>
            </a:xfrm>
            <a:prstGeom prst="bentConnector4">
              <a:avLst>
                <a:gd name="adj1" fmla="val 11997"/>
                <a:gd name="adj2" fmla="val 354167"/>
              </a:avLst>
            </a:prstGeom>
            <a:ln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97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895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Regression to 6600 stuff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97719-F090-1940-BF7B-0F2AE32F5007}"/>
              </a:ext>
            </a:extLst>
          </p:cNvPr>
          <p:cNvSpPr txBox="1"/>
          <p:nvPr/>
        </p:nvSpPr>
        <p:spPr>
          <a:xfrm>
            <a:off x="811085" y="2138621"/>
            <a:ext cx="923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ANOVA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D6FD90-3694-F443-B1B9-F8421F39A3A0}"/>
              </a:ext>
            </a:extLst>
          </p:cNvPr>
          <p:cNvSpPr/>
          <p:nvPr/>
        </p:nvSpPr>
        <p:spPr>
          <a:xfrm>
            <a:off x="437978" y="4113803"/>
            <a:ext cx="5274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</a:t>
            </a:r>
            <a:r>
              <a:rPr lang="en-US" sz="1400" dirty="0" err="1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Df</a:t>
            </a:r>
            <a:r>
              <a:rPr lang="en-US" sz="1400" dirty="0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Sum </a:t>
            </a:r>
            <a:r>
              <a:rPr lang="en-US" sz="1400" dirty="0" err="1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Sq</a:t>
            </a:r>
            <a:r>
              <a:rPr lang="en-US" sz="1400" dirty="0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Mean </a:t>
            </a:r>
            <a:r>
              <a:rPr lang="en-US" sz="1400" dirty="0" err="1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Sq</a:t>
            </a:r>
            <a:r>
              <a:rPr lang="en-US" sz="1400" dirty="0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F value   </a:t>
            </a:r>
            <a:r>
              <a:rPr lang="en-US" sz="1400" dirty="0" err="1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sz="1400" dirty="0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(&gt;F)    </a:t>
            </a:r>
          </a:p>
          <a:p>
            <a:r>
              <a:rPr lang="en-US" sz="1400" dirty="0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group        1  58.55   58.55   43.63 2.07e-09</a:t>
            </a:r>
          </a:p>
          <a:p>
            <a:r>
              <a:rPr lang="en-US" sz="1400" dirty="0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Residuals   98 131.52    1.34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128A03-2519-1742-ADE6-6040307BCD06}"/>
              </a:ext>
            </a:extLst>
          </p:cNvPr>
          <p:cNvSpPr/>
          <p:nvPr/>
        </p:nvSpPr>
        <p:spPr>
          <a:xfrm>
            <a:off x="5884373" y="34290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Estimate Std. Error t value </a:t>
            </a:r>
            <a:r>
              <a:rPr lang="en-US" sz="1400" dirty="0" err="1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(&gt;|t|)    </a:t>
            </a: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(Intercept)  -0.7976     0.1562  -5.106 1.62e-06 ***</a:t>
            </a: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group         1.5380     0.2329   6.605 2.07e-09 ***</a:t>
            </a: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---</a:t>
            </a:r>
          </a:p>
          <a:p>
            <a:endParaRPr lang="en-US" sz="1400" dirty="0">
              <a:solidFill>
                <a:srgbClr val="D84942"/>
              </a:solidFill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Residual standard error: 1.158 on 98 degrees of freedom</a:t>
            </a: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Multiple R-squared:  0.308,	Adjusted R-squared:  0.301 </a:t>
            </a: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F-statistic: 43.63 on 1 and 98 DF,  p-value: 2.068e-09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C5EAA2-94E5-1E43-819C-847366260925}"/>
              </a:ext>
            </a:extLst>
          </p:cNvPr>
          <p:cNvGrpSpPr/>
          <p:nvPr/>
        </p:nvGrpSpPr>
        <p:grpSpPr>
          <a:xfrm>
            <a:off x="3621232" y="4263569"/>
            <a:ext cx="4523046" cy="1375836"/>
            <a:chOff x="3874770" y="4857750"/>
            <a:chExt cx="4523046" cy="137583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756F5C-37B9-EA45-A1C0-9B2322935605}"/>
                </a:ext>
              </a:extLst>
            </p:cNvPr>
            <p:cNvSpPr/>
            <p:nvPr/>
          </p:nvSpPr>
          <p:spPr>
            <a:xfrm>
              <a:off x="3874770" y="4857750"/>
              <a:ext cx="1174500" cy="36576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942974-32A1-D148-A520-1914D42B6008}"/>
                </a:ext>
              </a:extLst>
            </p:cNvPr>
            <p:cNvSpPr/>
            <p:nvPr/>
          </p:nvSpPr>
          <p:spPr>
            <a:xfrm>
              <a:off x="7333806" y="5867826"/>
              <a:ext cx="1064010" cy="36576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8409E7FE-CEE8-F042-9DDD-6B5D337A9754}"/>
                </a:ext>
              </a:extLst>
            </p:cNvPr>
            <p:cNvCxnSpPr>
              <a:stCxn id="22" idx="3"/>
              <a:endCxn id="23" idx="0"/>
            </p:cNvCxnSpPr>
            <p:nvPr/>
          </p:nvCxnSpPr>
          <p:spPr>
            <a:xfrm>
              <a:off x="5049270" y="5040630"/>
              <a:ext cx="2816541" cy="827196"/>
            </a:xfrm>
            <a:prstGeom prst="bentConnector2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65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895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Regression to 6600 stuff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97719-F090-1940-BF7B-0F2AE32F5007}"/>
              </a:ext>
            </a:extLst>
          </p:cNvPr>
          <p:cNvSpPr txBox="1"/>
          <p:nvPr/>
        </p:nvSpPr>
        <p:spPr>
          <a:xfrm>
            <a:off x="811085" y="2138621"/>
            <a:ext cx="923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Correlations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0D6322-6E14-C84D-9638-E41AC12BE557}"/>
              </a:ext>
            </a:extLst>
          </p:cNvPr>
          <p:cNvSpPr/>
          <p:nvPr/>
        </p:nvSpPr>
        <p:spPr>
          <a:xfrm>
            <a:off x="559553" y="4279096"/>
            <a:ext cx="5274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t = 9.8972,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df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= 98, p-value &lt; 2.2e-16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95 percent confidence interval: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0.5929508 0.7932781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sample estimates: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cor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0.7070244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8B239-6056-3844-AAF1-F3DC0468D66A}"/>
              </a:ext>
            </a:extLst>
          </p:cNvPr>
          <p:cNvSpPr/>
          <p:nvPr/>
        </p:nvSpPr>
        <p:spPr>
          <a:xfrm>
            <a:off x="5834497" y="312493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  Estimate Std. Error t value </a:t>
            </a:r>
            <a:r>
              <a:rPr lang="en-US" sz="1400" dirty="0" err="1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(&gt;|t|)    </a:t>
            </a: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(Intercept) -6.548e-17  7.108e-02   0.000        1    </a:t>
            </a:r>
          </a:p>
          <a:p>
            <a:r>
              <a:rPr lang="en-US" sz="1400" dirty="0" err="1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xs</a:t>
            </a:r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7.070e-01  7.144e-02   9.897   &lt;2e-16 ***</a:t>
            </a: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---</a:t>
            </a:r>
          </a:p>
          <a:p>
            <a:endParaRPr lang="en-US" sz="1400" dirty="0">
              <a:solidFill>
                <a:srgbClr val="D84942"/>
              </a:solidFill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Residual standard error: 0.7108 on 98 degrees of freedom</a:t>
            </a: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Multiple R-squared:  0.4999</a:t>
            </a:r>
          </a:p>
          <a:p>
            <a:r>
              <a:rPr lang="en-US" sz="1400" dirty="0">
                <a:solidFill>
                  <a:srgbClr val="D84942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F-statistic: 97.95 on 1 and 98 DF,  p-value: &lt; 2.2e-16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75030D-D219-DF42-891F-D3257776A3EE}"/>
              </a:ext>
            </a:extLst>
          </p:cNvPr>
          <p:cNvGrpSpPr/>
          <p:nvPr/>
        </p:nvGrpSpPr>
        <p:grpSpPr>
          <a:xfrm>
            <a:off x="560273" y="3713980"/>
            <a:ext cx="7723446" cy="1997284"/>
            <a:chOff x="3874770" y="3226226"/>
            <a:chExt cx="7723446" cy="19972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8B98D8-68A6-AB40-87CB-0D0759D7ECC6}"/>
                </a:ext>
              </a:extLst>
            </p:cNvPr>
            <p:cNvSpPr/>
            <p:nvPr/>
          </p:nvSpPr>
          <p:spPr>
            <a:xfrm>
              <a:off x="3874770" y="4857750"/>
              <a:ext cx="1174500" cy="36576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FCB9CC-1CAE-1448-8017-CFCCEC118BEF}"/>
                </a:ext>
              </a:extLst>
            </p:cNvPr>
            <p:cNvSpPr/>
            <p:nvPr/>
          </p:nvSpPr>
          <p:spPr>
            <a:xfrm>
              <a:off x="10534206" y="3226226"/>
              <a:ext cx="1064010" cy="36576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01179915-C23A-A34B-A09C-01AE36C72050}"/>
                </a:ext>
              </a:extLst>
            </p:cNvPr>
            <p:cNvCxnSpPr>
              <a:cxnSpLocks/>
              <a:stCxn id="13" idx="3"/>
              <a:endCxn id="14" idx="2"/>
            </p:cNvCxnSpPr>
            <p:nvPr/>
          </p:nvCxnSpPr>
          <p:spPr>
            <a:xfrm flipV="1">
              <a:off x="5049270" y="3591986"/>
              <a:ext cx="6016941" cy="1448644"/>
            </a:xfrm>
            <a:prstGeom prst="bentConnector2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C6B8F6-1C00-704E-954D-1B2DCF2D6FE5}"/>
              </a:ext>
            </a:extLst>
          </p:cNvPr>
          <p:cNvGrpSpPr/>
          <p:nvPr/>
        </p:nvGrpSpPr>
        <p:grpSpPr>
          <a:xfrm>
            <a:off x="560273" y="3713980"/>
            <a:ext cx="9891944" cy="886999"/>
            <a:chOff x="3874770" y="4336511"/>
            <a:chExt cx="9891944" cy="886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0D2C1E-A38C-1C4D-920E-33CFB008170C}"/>
                </a:ext>
              </a:extLst>
            </p:cNvPr>
            <p:cNvSpPr/>
            <p:nvPr/>
          </p:nvSpPr>
          <p:spPr>
            <a:xfrm>
              <a:off x="3874770" y="4857750"/>
              <a:ext cx="1174500" cy="365760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92E883-62F4-9C40-8AD5-2A24812271F9}"/>
                </a:ext>
              </a:extLst>
            </p:cNvPr>
            <p:cNvSpPr/>
            <p:nvPr/>
          </p:nvSpPr>
          <p:spPr>
            <a:xfrm>
              <a:off x="12834110" y="4336511"/>
              <a:ext cx="932604" cy="365760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F2E0A60A-3047-9142-922F-4B95D1AF5792}"/>
                </a:ext>
              </a:extLst>
            </p:cNvPr>
            <p:cNvCxnSpPr>
              <a:cxnSpLocks/>
              <a:stCxn id="17" idx="3"/>
              <a:endCxn id="18" idx="2"/>
            </p:cNvCxnSpPr>
            <p:nvPr/>
          </p:nvCxnSpPr>
          <p:spPr>
            <a:xfrm flipV="1">
              <a:off x="5049270" y="4702271"/>
              <a:ext cx="8251142" cy="338359"/>
            </a:xfrm>
            <a:prstGeom prst="bentConnector2">
              <a:avLst/>
            </a:prstGeom>
            <a:ln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48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895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Regression to 6600 stuff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D3F721-2455-F24D-A3C0-E58B16EAFCE6}"/>
              </a:ext>
            </a:extLst>
          </p:cNvPr>
          <p:cNvSpPr txBox="1"/>
          <p:nvPr/>
        </p:nvSpPr>
        <p:spPr>
          <a:xfrm>
            <a:off x="838200" y="3140674"/>
            <a:ext cx="64104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all regression all along!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just take what you already know and build on 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9BE28-81DA-AA46-B7EE-8A8AB24B7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03" y="2842811"/>
            <a:ext cx="3534641" cy="26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Necessary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94C6C-EE96-B446-AC97-EC95F9AA6583}"/>
              </a:ext>
            </a:extLst>
          </p:cNvPr>
          <p:cNvSpPr/>
          <p:nvPr/>
        </p:nvSpPr>
        <p:spPr>
          <a:xfrm>
            <a:off x="1038205" y="3075057"/>
            <a:ext cx="10115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https://tysonbarrett.com/syllabus/educ7610</a:t>
            </a:r>
          </a:p>
        </p:txBody>
      </p:sp>
    </p:spTree>
    <p:extLst>
      <p:ext uri="{BB962C8B-B14F-4D97-AF65-F5344CB8AC3E}">
        <p14:creationId xmlns:p14="http://schemas.microsoft.com/office/powerpoint/2010/main" val="401960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Welcome to the class!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54004-BE72-E342-99AB-9C2336DAD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587" y="0"/>
            <a:ext cx="62284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D6C00A-9D33-A74A-B42B-3F6B701A6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257" y="0"/>
            <a:ext cx="704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48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517</Words>
  <Application>Microsoft Macintosh PowerPoint</Application>
  <PresentationFormat>Widescreen</PresentationFormat>
  <Paragraphs>85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Fira Code</vt:lpstr>
      <vt:lpstr>Georgia</vt:lpstr>
      <vt:lpstr>Tahoma</vt:lpstr>
      <vt:lpstr>Office Theme</vt:lpstr>
      <vt:lpstr>What’s this class about?</vt:lpstr>
      <vt:lpstr>Welcome to the class!</vt:lpstr>
      <vt:lpstr>What do I mean by learning from data?</vt:lpstr>
      <vt:lpstr>Comparing Regression to 6600 stuff</vt:lpstr>
      <vt:lpstr>Comparing Regression to 6600 stuff</vt:lpstr>
      <vt:lpstr>Comparing Regression to 6600 stuff</vt:lpstr>
      <vt:lpstr>Comparing Regression to 6600 stuff</vt:lpstr>
      <vt:lpstr>Necessary Information</vt:lpstr>
      <vt:lpstr>Welcome to the class!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&amp; Design II</dc:title>
  <dc:creator>Tyson Barrett</dc:creator>
  <cp:lastModifiedBy>Tyson Barrett</cp:lastModifiedBy>
  <cp:revision>24</cp:revision>
  <dcterms:created xsi:type="dcterms:W3CDTF">2018-05-22T23:14:05Z</dcterms:created>
  <dcterms:modified xsi:type="dcterms:W3CDTF">2020-05-08T17:14:58Z</dcterms:modified>
</cp:coreProperties>
</file>